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A5979-F422-4BF8-8BA1-E165847EEB9A}" type="doc">
      <dgm:prSet loTypeId="urn:microsoft.com/office/officeart/2005/8/layout/pyramid1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AC510D60-D601-4EB4-B046-96F247E5127F}">
      <dgm:prSet phldrT="[Texto]" custT="1"/>
      <dgm:spPr>
        <a:solidFill>
          <a:srgbClr val="BFBD00"/>
        </a:solidFill>
      </dgm:spPr>
      <dgm:t>
        <a:bodyPr/>
        <a:lstStyle/>
        <a:p>
          <a:endParaRPr lang="es-ES" sz="2000" dirty="0" smtClean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s-ES" sz="2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PGDU </a:t>
          </a:r>
        </a:p>
        <a:p>
          <a:r>
            <a:rPr lang="es-ES" sz="160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(Universidad)</a:t>
          </a:r>
          <a:endParaRPr lang="es-ES" sz="160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gm:t>
    </dgm:pt>
    <dgm:pt modelId="{12A33A44-B4C8-4846-B7A8-A080EA19C384}" type="parTrans" cxnId="{98DF10A1-B7C3-4B6A-B29A-8CF4F5DB5F39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B8EBB8-02D9-4082-9D04-8844576FF9F6}" type="sibTrans" cxnId="{98DF10A1-B7C3-4B6A-B29A-8CF4F5DB5F39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744BD3D-E25C-4592-99CC-3A95EE3E3555}">
      <dgm:prSet phldrT="[Texto]" custT="1"/>
      <dgm:spPr>
        <a:solidFill>
          <a:srgbClr val="EE820F"/>
        </a:solidFill>
      </dgm:spPr>
      <dgm:t>
        <a:bodyPr/>
        <a:lstStyle/>
        <a:p>
          <a:r>
            <a:rPr lang="es-ES" sz="2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PD</a:t>
          </a:r>
          <a:r>
            <a:rPr lang="es-ES" sz="2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</a:t>
          </a:r>
        </a:p>
        <a:p>
          <a:r>
            <a:rPr lang="es-ES" sz="160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(Unid. Superiores, Direcciones Generales y Facultades)</a:t>
          </a:r>
          <a:endParaRPr lang="es-ES" sz="160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gm:t>
    </dgm:pt>
    <dgm:pt modelId="{7348D31A-303B-4E50-B10D-02B14C63D2F9}" type="parTrans" cxnId="{4B835A0B-F930-486C-933D-42CA481D92AC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9583EB8-CE26-4C2E-9212-2A6ADF9F537D}" type="sibTrans" cxnId="{4B835A0B-F930-486C-933D-42CA481D92AC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7056590-454C-4FBA-B4BB-A32A37520691}">
      <dgm:prSet phldrT="[Texto]" custT="1"/>
      <dgm:spPr>
        <a:solidFill>
          <a:srgbClr val="BEABD0"/>
        </a:solidFill>
      </dgm:spPr>
      <dgm:t>
        <a:bodyPr/>
        <a:lstStyle/>
        <a:p>
          <a:r>
            <a:rPr lang="es-ES" sz="2200" b="1" kern="800" baseline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PD</a:t>
          </a:r>
          <a:r>
            <a:rPr lang="es-ES" sz="2200" kern="800" baseline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O</a:t>
          </a:r>
        </a:p>
        <a:p>
          <a:r>
            <a:rPr lang="es-ES" sz="1800" kern="800" baseline="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(Deptos. académicos, escuelas y carreras)</a:t>
          </a:r>
          <a:endParaRPr lang="es-ES" sz="1800" kern="800" baseline="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gm:t>
    </dgm:pt>
    <dgm:pt modelId="{34518DDD-F3F3-42B5-8BA6-CF69D2DEE8A8}" type="parTrans" cxnId="{68378CC1-A3EB-4DBD-A9F8-7838CFD1249F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EEFCC8C-3837-4C6F-973A-EFC77EC3274E}" type="sibTrans" cxnId="{68378CC1-A3EB-4DBD-A9F8-7838CFD1249F}">
      <dgm:prSet/>
      <dgm:spPr/>
      <dgm:t>
        <a:bodyPr/>
        <a:lstStyle/>
        <a:p>
          <a:endParaRPr lang="es-ES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1E2EA0A-CA3E-4B9E-B3C7-8724B012FDB5}" type="pres">
      <dgm:prSet presAssocID="{489A5979-F422-4BF8-8BA1-E165847EEB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820682-0029-4DEB-AD16-F8B696A4E6DB}" type="pres">
      <dgm:prSet presAssocID="{AC510D60-D601-4EB4-B046-96F247E5127F}" presName="Name8" presStyleCnt="0"/>
      <dgm:spPr/>
    </dgm:pt>
    <dgm:pt modelId="{4408A23E-D5BA-42BC-A452-B786B48A3904}" type="pres">
      <dgm:prSet presAssocID="{AC510D60-D601-4EB4-B046-96F247E5127F}" presName="level" presStyleLbl="node1" presStyleIdx="0" presStyleCnt="3" custScaleX="101531" custScaleY="17405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FA3329-615A-4903-9881-1C5B6D8C0E43}" type="pres">
      <dgm:prSet presAssocID="{AC510D60-D601-4EB4-B046-96F247E512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C3F64E-264F-47CD-A7EF-32CCE4765546}" type="pres">
      <dgm:prSet presAssocID="{5744BD3D-E25C-4592-99CC-3A95EE3E3555}" presName="Name8" presStyleCnt="0"/>
      <dgm:spPr/>
    </dgm:pt>
    <dgm:pt modelId="{03A25706-7FCE-46BA-83E1-1653E151AFC8}" type="pres">
      <dgm:prSet presAssocID="{5744BD3D-E25C-4592-99CC-3A95EE3E3555}" presName="level" presStyleLbl="node1" presStyleIdx="1" presStyleCnt="3" custScaleX="99886" custLinFactNeighborX="189" custLinFactNeighborY="-82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39C2C7-955F-43BD-B26B-FD4D02A934D3}" type="pres">
      <dgm:prSet presAssocID="{5744BD3D-E25C-4592-99CC-3A95EE3E35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BDA2E7-2F09-45EB-8790-A1076ED5929E}" type="pres">
      <dgm:prSet presAssocID="{C7056590-454C-4FBA-B4BB-A32A37520691}" presName="Name8" presStyleCnt="0"/>
      <dgm:spPr/>
    </dgm:pt>
    <dgm:pt modelId="{3028B385-F555-4D10-9708-32538D6986E6}" type="pres">
      <dgm:prSet presAssocID="{C7056590-454C-4FBA-B4BB-A32A3752069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F12224-A441-4785-9657-76E3290AC7DD}" type="pres">
      <dgm:prSet presAssocID="{C7056590-454C-4FBA-B4BB-A32A375206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1BA56F2-B94A-4C6F-A6CE-25D9F8496C99}" type="presOf" srcId="{AC510D60-D601-4EB4-B046-96F247E5127F}" destId="{4408A23E-D5BA-42BC-A452-B786B48A3904}" srcOrd="0" destOrd="0" presId="urn:microsoft.com/office/officeart/2005/8/layout/pyramid1"/>
    <dgm:cxn modelId="{15BBE5DE-5B17-492A-AD7A-F6845104BF83}" type="presOf" srcId="{5744BD3D-E25C-4592-99CC-3A95EE3E3555}" destId="{03A25706-7FCE-46BA-83E1-1653E151AFC8}" srcOrd="0" destOrd="0" presId="urn:microsoft.com/office/officeart/2005/8/layout/pyramid1"/>
    <dgm:cxn modelId="{FFD4B9C1-9466-4B72-A6C9-3A1ADDAD03B6}" type="presOf" srcId="{C7056590-454C-4FBA-B4BB-A32A37520691}" destId="{E8F12224-A441-4785-9657-76E3290AC7DD}" srcOrd="1" destOrd="0" presId="urn:microsoft.com/office/officeart/2005/8/layout/pyramid1"/>
    <dgm:cxn modelId="{14BBD28D-38A7-4994-9004-2CEF42A89ADB}" type="presOf" srcId="{5744BD3D-E25C-4592-99CC-3A95EE3E3555}" destId="{9239C2C7-955F-43BD-B26B-FD4D02A934D3}" srcOrd="1" destOrd="0" presId="urn:microsoft.com/office/officeart/2005/8/layout/pyramid1"/>
    <dgm:cxn modelId="{4B835A0B-F930-486C-933D-42CA481D92AC}" srcId="{489A5979-F422-4BF8-8BA1-E165847EEB9A}" destId="{5744BD3D-E25C-4592-99CC-3A95EE3E3555}" srcOrd="1" destOrd="0" parTransId="{7348D31A-303B-4E50-B10D-02B14C63D2F9}" sibTransId="{B9583EB8-CE26-4C2E-9212-2A6ADF9F537D}"/>
    <dgm:cxn modelId="{9170C457-366D-4981-B67E-C49AE54D5E05}" type="presOf" srcId="{489A5979-F422-4BF8-8BA1-E165847EEB9A}" destId="{D1E2EA0A-CA3E-4B9E-B3C7-8724B012FDB5}" srcOrd="0" destOrd="0" presId="urn:microsoft.com/office/officeart/2005/8/layout/pyramid1"/>
    <dgm:cxn modelId="{98DF10A1-B7C3-4B6A-B29A-8CF4F5DB5F39}" srcId="{489A5979-F422-4BF8-8BA1-E165847EEB9A}" destId="{AC510D60-D601-4EB4-B046-96F247E5127F}" srcOrd="0" destOrd="0" parTransId="{12A33A44-B4C8-4846-B7A8-A080EA19C384}" sibTransId="{22B8EBB8-02D9-4082-9D04-8844576FF9F6}"/>
    <dgm:cxn modelId="{ACC83A23-A457-43C1-AA30-131E146397AA}" type="presOf" srcId="{AC510D60-D601-4EB4-B046-96F247E5127F}" destId="{3FFA3329-615A-4903-9881-1C5B6D8C0E43}" srcOrd="1" destOrd="0" presId="urn:microsoft.com/office/officeart/2005/8/layout/pyramid1"/>
    <dgm:cxn modelId="{893077E4-7E8F-4DB0-9DC4-2AE7425F45AA}" type="presOf" srcId="{C7056590-454C-4FBA-B4BB-A32A37520691}" destId="{3028B385-F555-4D10-9708-32538D6986E6}" srcOrd="0" destOrd="0" presId="urn:microsoft.com/office/officeart/2005/8/layout/pyramid1"/>
    <dgm:cxn modelId="{68378CC1-A3EB-4DBD-A9F8-7838CFD1249F}" srcId="{489A5979-F422-4BF8-8BA1-E165847EEB9A}" destId="{C7056590-454C-4FBA-B4BB-A32A37520691}" srcOrd="2" destOrd="0" parTransId="{34518DDD-F3F3-42B5-8BA6-CF69D2DEE8A8}" sibTransId="{6EEFCC8C-3837-4C6F-973A-EFC77EC3274E}"/>
    <dgm:cxn modelId="{4B13DE41-87B9-486E-A0BE-FE8B6E39BB18}" type="presParOf" srcId="{D1E2EA0A-CA3E-4B9E-B3C7-8724B012FDB5}" destId="{1A820682-0029-4DEB-AD16-F8B696A4E6DB}" srcOrd="0" destOrd="0" presId="urn:microsoft.com/office/officeart/2005/8/layout/pyramid1"/>
    <dgm:cxn modelId="{9DE6314B-0025-498A-8C8A-5406A1FCA673}" type="presParOf" srcId="{1A820682-0029-4DEB-AD16-F8B696A4E6DB}" destId="{4408A23E-D5BA-42BC-A452-B786B48A3904}" srcOrd="0" destOrd="0" presId="urn:microsoft.com/office/officeart/2005/8/layout/pyramid1"/>
    <dgm:cxn modelId="{3BE9FE3F-2F90-493B-A21D-182D6D47E83D}" type="presParOf" srcId="{1A820682-0029-4DEB-AD16-F8B696A4E6DB}" destId="{3FFA3329-615A-4903-9881-1C5B6D8C0E43}" srcOrd="1" destOrd="0" presId="urn:microsoft.com/office/officeart/2005/8/layout/pyramid1"/>
    <dgm:cxn modelId="{544679B9-871A-4485-912D-869C8866D708}" type="presParOf" srcId="{D1E2EA0A-CA3E-4B9E-B3C7-8724B012FDB5}" destId="{3CC3F64E-264F-47CD-A7EF-32CCE4765546}" srcOrd="1" destOrd="0" presId="urn:microsoft.com/office/officeart/2005/8/layout/pyramid1"/>
    <dgm:cxn modelId="{A182CF31-B72E-4416-8487-7E3EA9EBFD0E}" type="presParOf" srcId="{3CC3F64E-264F-47CD-A7EF-32CCE4765546}" destId="{03A25706-7FCE-46BA-83E1-1653E151AFC8}" srcOrd="0" destOrd="0" presId="urn:microsoft.com/office/officeart/2005/8/layout/pyramid1"/>
    <dgm:cxn modelId="{F3E8CD42-73C9-401A-9E05-94F49D0D869B}" type="presParOf" srcId="{3CC3F64E-264F-47CD-A7EF-32CCE4765546}" destId="{9239C2C7-955F-43BD-B26B-FD4D02A934D3}" srcOrd="1" destOrd="0" presId="urn:microsoft.com/office/officeart/2005/8/layout/pyramid1"/>
    <dgm:cxn modelId="{C28D0E4C-FA54-4591-99E9-DDA585CDCEC8}" type="presParOf" srcId="{D1E2EA0A-CA3E-4B9E-B3C7-8724B012FDB5}" destId="{A3BDA2E7-2F09-45EB-8790-A1076ED5929E}" srcOrd="2" destOrd="0" presId="urn:microsoft.com/office/officeart/2005/8/layout/pyramid1"/>
    <dgm:cxn modelId="{4A83F88D-55D6-41A0-9A6F-061A9895D019}" type="presParOf" srcId="{A3BDA2E7-2F09-45EB-8790-A1076ED5929E}" destId="{3028B385-F555-4D10-9708-32538D6986E6}" srcOrd="0" destOrd="0" presId="urn:microsoft.com/office/officeart/2005/8/layout/pyramid1"/>
    <dgm:cxn modelId="{51806C5F-8C2F-4673-868C-EB455C5F33BE}" type="presParOf" srcId="{A3BDA2E7-2F09-45EB-8790-A1076ED5929E}" destId="{E8F12224-A441-4785-9657-76E3290AC7D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8A23E-D5BA-42BC-A452-B786B48A3904}">
      <dsp:nvSpPr>
        <dsp:cNvPr id="0" name=""/>
        <dsp:cNvSpPr/>
      </dsp:nvSpPr>
      <dsp:spPr>
        <a:xfrm>
          <a:off x="1025103" y="0"/>
          <a:ext cx="1835992" cy="1872001"/>
        </a:xfrm>
        <a:prstGeom prst="trapezoid">
          <a:avLst>
            <a:gd name="adj" fmla="val 49246"/>
          </a:avLst>
        </a:prstGeom>
        <a:solidFill>
          <a:srgbClr val="BFB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PGDU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(Universidad)</a:t>
          </a:r>
          <a:endParaRPr lang="es-ES" sz="1600" kern="120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sp:txBody>
      <dsp:txXfrm>
        <a:off x="1025103" y="0"/>
        <a:ext cx="1835992" cy="1872001"/>
      </dsp:txXfrm>
    </dsp:sp>
    <dsp:sp modelId="{03A25706-7FCE-46BA-83E1-1653E151AFC8}">
      <dsp:nvSpPr>
        <dsp:cNvPr id="0" name=""/>
        <dsp:cNvSpPr/>
      </dsp:nvSpPr>
      <dsp:spPr>
        <a:xfrm>
          <a:off x="526477" y="1863138"/>
          <a:ext cx="2844007" cy="1075541"/>
        </a:xfrm>
        <a:prstGeom prst="trapezoid">
          <a:avLst>
            <a:gd name="adj" fmla="val 48299"/>
          </a:avLst>
        </a:prstGeom>
        <a:solidFill>
          <a:srgbClr val="EE82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PD</a:t>
          </a:r>
          <a:r>
            <a:rPr lang="es-ES" sz="2200" kern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(Unid. Superiores, Direcciones Generales y Facultades)</a:t>
          </a:r>
          <a:endParaRPr lang="es-ES" sz="1600" kern="120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sp:txBody>
      <dsp:txXfrm>
        <a:off x="1024178" y="1863138"/>
        <a:ext cx="1848604" cy="1075541"/>
      </dsp:txXfrm>
    </dsp:sp>
    <dsp:sp modelId="{3028B385-F555-4D10-9708-32538D6986E6}">
      <dsp:nvSpPr>
        <dsp:cNvPr id="0" name=""/>
        <dsp:cNvSpPr/>
      </dsp:nvSpPr>
      <dsp:spPr>
        <a:xfrm>
          <a:off x="0" y="2947542"/>
          <a:ext cx="3886200" cy="1075541"/>
        </a:xfrm>
        <a:prstGeom prst="trapezoid">
          <a:avLst>
            <a:gd name="adj" fmla="val 48299"/>
          </a:avLst>
        </a:prstGeom>
        <a:solidFill>
          <a:srgbClr val="BEAB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800" baseline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PD</a:t>
          </a:r>
          <a:r>
            <a:rPr lang="es-ES" sz="2200" kern="800" baseline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800" baseline="0" dirty="0" smtClean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rPr>
            <a:t>(Deptos. académicos, escuelas y carreras)</a:t>
          </a:r>
          <a:endParaRPr lang="es-ES" sz="1800" kern="800" baseline="0" dirty="0">
            <a:solidFill>
              <a:srgbClr val="002060"/>
            </a:solidFill>
            <a:latin typeface="Arial Narrow" panose="020B0606020202030204" pitchFamily="34" charset="0"/>
            <a:ea typeface="Verdana" panose="020B0604030504040204" pitchFamily="34" charset="0"/>
          </a:endParaRPr>
        </a:p>
      </dsp:txBody>
      <dsp:txXfrm>
        <a:off x="680084" y="2947542"/>
        <a:ext cx="2526030" cy="1075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20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48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255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813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94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65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7131" y="365126"/>
            <a:ext cx="63000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80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8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323850" y="6154739"/>
            <a:ext cx="2057400" cy="365125"/>
          </a:xfrm>
        </p:spPr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2715683" y="6154739"/>
            <a:ext cx="3086100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136216" y="6154739"/>
            <a:ext cx="497417" cy="365125"/>
          </a:xfrm>
        </p:spPr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72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507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977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17130" y="365126"/>
            <a:ext cx="63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129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1A0B6-7E4A-9B49-B41F-8B6189EBB7AC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1293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129336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12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2413" y="1122363"/>
            <a:ext cx="8558212" cy="2387600"/>
          </a:xfrm>
        </p:spPr>
        <p:txBody>
          <a:bodyPr/>
          <a:lstStyle/>
          <a:p>
            <a:pPr>
              <a:defRPr/>
            </a:pPr>
            <a:r>
              <a:rPr lang="es-CL" sz="36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Proceso de Formulación </a:t>
            </a:r>
            <a:br>
              <a:rPr lang="es-CL" sz="36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CL" sz="36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Planes de Desarrollo</a:t>
            </a:r>
            <a:br>
              <a:rPr lang="es-CL" sz="36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CL" sz="36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Metodología</a:t>
            </a:r>
            <a:endParaRPr lang="es-CL" sz="2800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altLang="es-CL" sz="1600" smtClean="0">
              <a:solidFill>
                <a:srgbClr val="002060"/>
              </a:solidFill>
            </a:endParaRPr>
          </a:p>
          <a:p>
            <a:endParaRPr lang="es-CL" altLang="es-CL" sz="1600" smtClean="0">
              <a:solidFill>
                <a:srgbClr val="002060"/>
              </a:solidFill>
            </a:endParaRPr>
          </a:p>
          <a:p>
            <a:r>
              <a:rPr lang="es-CL" altLang="es-CL" sz="1600" smtClean="0">
                <a:solidFill>
                  <a:srgbClr val="002060"/>
                </a:solidFill>
              </a:rPr>
              <a:t>Dirección General de Planificación y Estudios</a:t>
            </a:r>
          </a:p>
          <a:p>
            <a:endParaRPr lang="es-CL" altLang="es-CL" sz="1600" smtClean="0">
              <a:solidFill>
                <a:srgbClr val="002060"/>
              </a:solidFill>
            </a:endParaRPr>
          </a:p>
          <a:p>
            <a:r>
              <a:rPr lang="es-CL" altLang="es-CL" sz="1600" smtClean="0">
                <a:solidFill>
                  <a:srgbClr val="002060"/>
                </a:solidFill>
              </a:rPr>
              <a:t>Concepción – Chillán, abril 2019</a:t>
            </a:r>
          </a:p>
          <a:p>
            <a:endParaRPr lang="es-CL" altLang="es-CL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L" altLang="es-CL" sz="40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Taller – Parte 2</a:t>
            </a:r>
          </a:p>
        </p:txBody>
      </p:sp>
      <p:sp>
        <p:nvSpPr>
          <p:cNvPr id="11267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>
            <a:normAutofit/>
          </a:bodyPr>
          <a:lstStyle/>
          <a:p>
            <a:pPr algn="ctr"/>
            <a:r>
              <a:rPr lang="es-CL" altLang="es-CL" sz="3200" dirty="0">
                <a:solidFill>
                  <a:srgbClr val="898989"/>
                </a:solidFill>
                <a:latin typeface="Arial Narrow" panose="020B0606020202030204" pitchFamily="34" charset="0"/>
              </a:rPr>
              <a:t>Análisis Interno y Externo</a:t>
            </a:r>
          </a:p>
        </p:txBody>
      </p:sp>
    </p:spTree>
    <p:extLst>
      <p:ext uri="{BB962C8B-B14F-4D97-AF65-F5344CB8AC3E}">
        <p14:creationId xmlns:p14="http://schemas.microsoft.com/office/powerpoint/2010/main" val="19228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Factores de Análisis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s-CL" altLang="es-CL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Fortalezas: </a:t>
            </a:r>
            <a:r>
              <a:rPr lang="es-CL" altLang="es-CL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Son factores internos positivos que la unidad puede controlar y que le generan una posición privilegiada frente a sus pares</a:t>
            </a:r>
          </a:p>
          <a:p>
            <a:pPr algn="just"/>
            <a:r>
              <a:rPr lang="es-CL" altLang="es-CL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Debilidades: </a:t>
            </a:r>
            <a:r>
              <a:rPr lang="es-CL" altLang="es-CL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Son factores internos negativos que la unidad puede controlar y que le generan una posición desfavorable frente a sus pares.</a:t>
            </a:r>
          </a:p>
          <a:p>
            <a:pPr algn="just"/>
            <a:endParaRPr lang="es-CL" altLang="es-CL" sz="2000" dirty="0" smtClean="0">
              <a:latin typeface="Arial Narrow" panose="020B0606020202030204" pitchFamily="34" charset="0"/>
            </a:endParaRPr>
          </a:p>
        </p:txBody>
      </p:sp>
      <p:sp>
        <p:nvSpPr>
          <p:cNvPr id="12292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CL" altLang="es-CL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Oportunidades: </a:t>
            </a:r>
            <a:r>
              <a:rPr lang="es-CL" altLang="es-CL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Son factores externos positivos que resultan favorables, que se encuentran en el entorno.</a:t>
            </a:r>
          </a:p>
          <a:p>
            <a:pPr algn="just"/>
            <a:endParaRPr lang="es-CL" altLang="es-CL" sz="24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L" altLang="es-CL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Amenazas: </a:t>
            </a:r>
            <a:r>
              <a:rPr lang="es-CL" altLang="es-CL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Son aquellos factores negativos que generan situaciones desfavorables que provienen del entorno.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622FE-D4B6-453D-9748-48A7F3E56F79}" type="slidenum">
              <a:rPr lang="es-CL" smtClean="0"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es-CL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5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Fortalezas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Preguntas orientadoras:</a:t>
            </a:r>
          </a:p>
          <a:p>
            <a:pPr marL="0" indent="0" algn="just">
              <a:buNone/>
            </a:pPr>
            <a:endParaRPr lang="es-MX" sz="2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¿Qué cosas son las que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hacen muy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bien?</a:t>
            </a: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s-MX" sz="2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Por qué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inspira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compromiso en la sociedad? </a:t>
            </a:r>
          </a:p>
        </p:txBody>
      </p:sp>
    </p:spTree>
    <p:extLst>
      <p:ext uri="{BB962C8B-B14F-4D97-AF65-F5344CB8AC3E}">
        <p14:creationId xmlns:p14="http://schemas.microsoft.com/office/powerpoint/2010/main" val="18433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Debilidades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Preguntas orientadoras</a:t>
            </a:r>
            <a:r>
              <a:rPr lang="es-MX" sz="2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 algn="just">
              <a:buNone/>
            </a:pPr>
            <a:endParaRPr lang="es-MX" sz="2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Cuáles son los factores internos que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se deben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mejorar? </a:t>
            </a:r>
          </a:p>
          <a:p>
            <a:pPr marL="0" indent="0" algn="just">
              <a:buNone/>
            </a:pPr>
            <a:endParaRPr lang="es-MX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Qué cosas internas generan una posición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desfavorable,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respecto a sus competidores?</a:t>
            </a:r>
          </a:p>
        </p:txBody>
      </p:sp>
    </p:spTree>
    <p:extLst>
      <p:ext uri="{BB962C8B-B14F-4D97-AF65-F5344CB8AC3E}">
        <p14:creationId xmlns:p14="http://schemas.microsoft.com/office/powerpoint/2010/main" val="13285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Oportunidades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Preguntas orientadoras</a:t>
            </a:r>
            <a:r>
              <a:rPr lang="es-MX" sz="2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 algn="just">
              <a:buNone/>
            </a:pPr>
            <a:endParaRPr lang="es-MX" sz="2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¿Cuáles son los cambios en el marco regulatorio que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puede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aprovechar?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¿Cuáles son las tendencias del entorno que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podría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satisfacer?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¿Cuáles son los potenciales aliados?</a:t>
            </a:r>
          </a:p>
        </p:txBody>
      </p:sp>
    </p:spTree>
    <p:extLst>
      <p:ext uri="{BB962C8B-B14F-4D97-AF65-F5344CB8AC3E}">
        <p14:creationId xmlns:p14="http://schemas.microsoft.com/office/powerpoint/2010/main" val="27137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Amenazas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Preguntas orientadoras:</a:t>
            </a:r>
          </a:p>
          <a:p>
            <a:pPr marL="0" indent="0" algn="just">
              <a:buNone/>
            </a:pPr>
            <a:endParaRPr lang="es-MX" sz="2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Qué obstáculos legales, impositivos o normativos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enfrenta </a:t>
            </a: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para la generación de sus servicios?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MX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¿Existen nuevas tecnologías o tendencias que amenacen el </a:t>
            </a:r>
            <a:r>
              <a:rPr lang="es-MX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futuro?</a:t>
            </a:r>
            <a:endParaRPr lang="es-MX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altLang="es-ES" sz="40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 de Desarrollo</a:t>
            </a:r>
            <a:endParaRPr lang="es-CL" sz="4000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99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lnSpc>
                <a:spcPct val="130000"/>
              </a:lnSpc>
              <a:spcBef>
                <a:spcPts val="1800"/>
              </a:spcBef>
              <a:buFont typeface="Arial" panose="020B0604020202020204" pitchFamily="34" charset="0"/>
              <a:buNone/>
              <a:defRPr/>
            </a:pP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Los Planes de Desarrollo (PD) son la </a:t>
            </a:r>
            <a:r>
              <a:rPr lang="es-MX" altLang="es-ES" sz="2400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planificación </a:t>
            </a: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estratégica, permiten </a:t>
            </a:r>
            <a:r>
              <a:rPr lang="es-MX" altLang="es-ES" sz="2400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orientar el accionar de </a:t>
            </a: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diferentes unidades en </a:t>
            </a:r>
            <a:r>
              <a:rPr lang="es-MX" altLang="es-ES" sz="2400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un horizonte de </a:t>
            </a: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largo plazo (cinco años) y que para su formulación recogen, por una parte, </a:t>
            </a:r>
            <a:r>
              <a:rPr lang="es-MX" altLang="es-ES" sz="2400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las </a:t>
            </a: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condiciones internas; y por otra, las situaciones </a:t>
            </a:r>
            <a:r>
              <a:rPr lang="es-MX" altLang="es-ES" sz="2400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del entorno en que se </a:t>
            </a:r>
            <a:r>
              <a:rPr lang="es-MX" altLang="es-ES" sz="2400" dirty="0" smtClean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desenvuelve.</a:t>
            </a:r>
            <a:endParaRPr lang="es-MX" altLang="es-ES" sz="2400" dirty="0">
              <a:solidFill>
                <a:srgbClr val="00206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0">
              <a:defRPr/>
            </a:pPr>
            <a:endParaRPr lang="es-CL" altLang="es-CL" sz="2000" dirty="0" smtClean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CL" sz="40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Niveles de Planificación</a:t>
            </a:r>
            <a:endParaRPr lang="es-CL" sz="4000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9541447"/>
              </p:ext>
            </p:extLst>
          </p:nvPr>
        </p:nvGraphicFramePr>
        <p:xfrm>
          <a:off x="628650" y="1825625"/>
          <a:ext cx="3886200" cy="402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Marcador de contenido 10"/>
          <p:cNvSpPr>
            <a:spLocks noGrp="1"/>
          </p:cNvSpPr>
          <p:nvPr>
            <p:ph sz="half" idx="2"/>
          </p:nvPr>
        </p:nvSpPr>
        <p:spPr>
          <a:xfrm>
            <a:off x="4878388" y="1825625"/>
            <a:ext cx="3636962" cy="4351338"/>
          </a:xfrm>
        </p:spPr>
        <p:txBody>
          <a:bodyPr/>
          <a:lstStyle/>
          <a:p>
            <a:pPr>
              <a:defRPr/>
            </a:pPr>
            <a:endParaRPr lang="es-CL" cap="small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s-CL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s-CL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Nivel Estratégico</a:t>
            </a:r>
          </a:p>
          <a:p>
            <a:pPr>
              <a:defRPr/>
            </a:pPr>
            <a:endParaRPr lang="es-CL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s-CL" cap="small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s-CL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Nivel Programático</a:t>
            </a:r>
          </a:p>
          <a:p>
            <a:pPr>
              <a:defRPr/>
            </a:pPr>
            <a:endParaRPr lang="es-CL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s-CL" cap="small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s-CL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Nivel Operativo</a:t>
            </a:r>
            <a:endParaRPr lang="es-CL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34 Flecha abajo"/>
          <p:cNvSpPr/>
          <p:nvPr/>
        </p:nvSpPr>
        <p:spPr bwMode="auto">
          <a:xfrm rot="5400000">
            <a:off x="3656013" y="2447925"/>
            <a:ext cx="552450" cy="654050"/>
          </a:xfrm>
          <a:prstGeom prst="downArrow">
            <a:avLst>
              <a:gd name="adj1" fmla="val 55000"/>
              <a:gd name="adj2" fmla="val 45000"/>
            </a:avLst>
          </a:prstGeom>
          <a:solidFill>
            <a:srgbClr val="F9B61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sp>
      <p:sp>
        <p:nvSpPr>
          <p:cNvPr id="8" name="34 Flecha abajo"/>
          <p:cNvSpPr/>
          <p:nvPr/>
        </p:nvSpPr>
        <p:spPr bwMode="auto">
          <a:xfrm rot="5400000">
            <a:off x="4025900" y="3614738"/>
            <a:ext cx="552450" cy="654050"/>
          </a:xfrm>
          <a:prstGeom prst="downArrow">
            <a:avLst>
              <a:gd name="adj1" fmla="val 55000"/>
              <a:gd name="adj2" fmla="val 45000"/>
            </a:avLst>
          </a:prstGeom>
          <a:solidFill>
            <a:srgbClr val="F9B61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sp>
      <p:sp>
        <p:nvSpPr>
          <p:cNvPr id="9" name="34 Flecha abajo"/>
          <p:cNvSpPr/>
          <p:nvPr/>
        </p:nvSpPr>
        <p:spPr bwMode="auto">
          <a:xfrm rot="5400000">
            <a:off x="4275138" y="4781550"/>
            <a:ext cx="552450" cy="654050"/>
          </a:xfrm>
          <a:prstGeom prst="downArrow">
            <a:avLst>
              <a:gd name="adj1" fmla="val 55000"/>
              <a:gd name="adj2" fmla="val 45000"/>
            </a:avLst>
          </a:prstGeom>
          <a:solidFill>
            <a:srgbClr val="F9B614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96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CL" sz="4000" cap="small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Quiénes participan del Proceso</a:t>
            </a:r>
            <a:endParaRPr lang="es-CL" sz="4000" cap="small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003" y="2323114"/>
            <a:ext cx="2641993" cy="2641993"/>
          </a:xfrm>
        </p:spPr>
      </p:pic>
      <p:sp>
        <p:nvSpPr>
          <p:cNvPr id="8" name="Llamada rectangular redondeada 7"/>
          <p:cNvSpPr/>
          <p:nvPr/>
        </p:nvSpPr>
        <p:spPr>
          <a:xfrm>
            <a:off x="1179320" y="3811424"/>
            <a:ext cx="1375873" cy="873533"/>
          </a:xfrm>
          <a:prstGeom prst="wedgeRoundRectCallout">
            <a:avLst>
              <a:gd name="adj1" fmla="val 94757"/>
              <a:gd name="adj2" fmla="val -375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Narrow" panose="020B0606020202030204" pitchFamily="34" charset="0"/>
              </a:rPr>
              <a:t>Estudiantes</a:t>
            </a:r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9" name="Llamada rectangular redondeada 8"/>
          <p:cNvSpPr/>
          <p:nvPr/>
        </p:nvSpPr>
        <p:spPr>
          <a:xfrm>
            <a:off x="303909" y="2191287"/>
            <a:ext cx="2319650" cy="924808"/>
          </a:xfrm>
          <a:prstGeom prst="wedgeRoundRectCallout">
            <a:avLst>
              <a:gd name="adj1" fmla="val 76407"/>
              <a:gd name="adj2" fmla="val 73589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Narrow" panose="020B0606020202030204" pitchFamily="34" charset="0"/>
              </a:rPr>
              <a:t>Titulados y Graduados (egresados)</a:t>
            </a:r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10" name="Llamada rectangular redondeada 9"/>
          <p:cNvSpPr/>
          <p:nvPr/>
        </p:nvSpPr>
        <p:spPr>
          <a:xfrm>
            <a:off x="2712503" y="5135129"/>
            <a:ext cx="1546789" cy="924808"/>
          </a:xfrm>
          <a:prstGeom prst="wedgeRoundRectCallout">
            <a:avLst>
              <a:gd name="adj1" fmla="val 48228"/>
              <a:gd name="adj2" fmla="val -6779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Narrow" panose="020B0606020202030204" pitchFamily="34" charset="0"/>
              </a:rPr>
              <a:t>Funcionarios </a:t>
            </a:r>
            <a:r>
              <a:rPr lang="es-CL" sz="1200" dirty="0" smtClean="0">
                <a:latin typeface="Arial Narrow" panose="020B0606020202030204" pitchFamily="34" charset="0"/>
              </a:rPr>
              <a:t>(Académicos y Administrativos)</a:t>
            </a:r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12" name="Llamada rectangular redondeada 11"/>
          <p:cNvSpPr/>
          <p:nvPr/>
        </p:nvSpPr>
        <p:spPr>
          <a:xfrm>
            <a:off x="6093151" y="1266479"/>
            <a:ext cx="1546789" cy="924808"/>
          </a:xfrm>
          <a:prstGeom prst="wedgeRoundRectCallout">
            <a:avLst>
              <a:gd name="adj1" fmla="val -150114"/>
              <a:gd name="adj2" fmla="val 5788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Narrow" panose="020B0606020202030204" pitchFamily="34" charset="0"/>
              </a:rPr>
              <a:t>Empleadores</a:t>
            </a:r>
            <a:endParaRPr lang="es-CL" dirty="0">
              <a:latin typeface="Arial Narrow" panose="020B0606020202030204" pitchFamily="34" charset="0"/>
            </a:endParaRPr>
          </a:p>
        </p:txBody>
      </p:sp>
      <p:sp>
        <p:nvSpPr>
          <p:cNvPr id="13" name="Llamada rectangular redondeada 12"/>
          <p:cNvSpPr/>
          <p:nvPr/>
        </p:nvSpPr>
        <p:spPr>
          <a:xfrm>
            <a:off x="6866545" y="2950504"/>
            <a:ext cx="1546789" cy="1527492"/>
          </a:xfrm>
          <a:prstGeom prst="wedgeRoundRectCallout">
            <a:avLst>
              <a:gd name="adj1" fmla="val -112545"/>
              <a:gd name="adj2" fmla="val 3200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 Narrow" panose="020B0606020202030204" pitchFamily="34" charset="0"/>
              </a:rPr>
              <a:t>Instituciones Socias</a:t>
            </a:r>
          </a:p>
          <a:p>
            <a:pPr algn="ctr"/>
            <a:r>
              <a:rPr lang="es-CL" sz="1200" dirty="0" smtClean="0">
                <a:latin typeface="Arial Narrow" panose="020B0606020202030204" pitchFamily="34" charset="0"/>
              </a:rPr>
              <a:t>(Públicas y Privadas)</a:t>
            </a:r>
            <a:endParaRPr lang="es-C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L" altLang="es-CL" sz="40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Taller - Parte 1 </a:t>
            </a:r>
          </a:p>
        </p:txBody>
      </p:sp>
      <p:sp>
        <p:nvSpPr>
          <p:cNvPr id="6147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>
            <a:normAutofit/>
          </a:bodyPr>
          <a:lstStyle/>
          <a:p>
            <a:pPr algn="ctr"/>
            <a:r>
              <a:rPr lang="es-CL" altLang="es-CL" sz="3200" dirty="0" smtClean="0">
                <a:solidFill>
                  <a:srgbClr val="898989"/>
                </a:solidFill>
                <a:latin typeface="Arial Narrow" panose="020B0606020202030204" pitchFamily="34" charset="0"/>
              </a:rPr>
              <a:t>Visión – Misión</a:t>
            </a:r>
          </a:p>
        </p:txBody>
      </p:sp>
    </p:spTree>
    <p:extLst>
      <p:ext uri="{BB962C8B-B14F-4D97-AF65-F5344CB8AC3E}">
        <p14:creationId xmlns:p14="http://schemas.microsoft.com/office/powerpoint/2010/main" val="37576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¿Qué es una visión?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s-CL" altLang="es-CL" sz="3000" b="1" i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Hacia dónde se quiere llegar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74084-9049-433E-8A0F-CD894F54DB9B}" type="slidenum">
              <a:rPr lang="es-CL" smtClean="0"/>
              <a:pPr>
                <a:defRPr/>
              </a:pPr>
              <a:t>6</a:t>
            </a:fld>
            <a:endParaRPr lang="es-CL"/>
          </a:p>
        </p:txBody>
      </p:sp>
      <p:sp>
        <p:nvSpPr>
          <p:cNvPr id="8197" name="2 Marcador de contenido"/>
          <p:cNvSpPr txBox="1">
            <a:spLocks/>
          </p:cNvSpPr>
          <p:nvPr/>
        </p:nvSpPr>
        <p:spPr bwMode="auto">
          <a:xfrm>
            <a:off x="628650" y="2868613"/>
            <a:ext cx="788670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CL" altLang="es-CL" sz="2600" b="1" dirty="0" smtClean="0">
                <a:solidFill>
                  <a:srgbClr val="898989"/>
                </a:solidFill>
                <a:latin typeface="Arial Narrow" panose="020B0606020202030204" pitchFamily="34" charset="0"/>
              </a:rPr>
              <a:t>¿Por qué declarar una visión?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s-CL" altLang="es-CL" sz="2600" dirty="0" smtClean="0">
              <a:latin typeface="Arial Narrow" panose="020B0606020202030204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s-CL" altLang="es-CL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Atrae a la comunidad a un propósito común.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s-CL" altLang="es-CL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Orienta el camino futuro.</a:t>
            </a:r>
          </a:p>
        </p:txBody>
      </p:sp>
    </p:spTree>
    <p:extLst>
      <p:ext uri="{BB962C8B-B14F-4D97-AF65-F5344CB8AC3E}">
        <p14:creationId xmlns:p14="http://schemas.microsoft.com/office/powerpoint/2010/main" val="1644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17130" y="365126"/>
            <a:ext cx="640424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L" sz="3600" kern="10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Ideas fuerza de la Visión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lvl="1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Deseamos ser</a:t>
            </a: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</a:p>
          <a:p>
            <a:pPr marL="0" lvl="1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Cuál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será el quehacer esencial 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en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el 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futuro?</a:t>
            </a:r>
          </a:p>
          <a:p>
            <a:pPr marL="0" lvl="1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sz="2400" b="1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Nuestro sello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</a:p>
          <a:p>
            <a:pPr marL="0" lvl="1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¿Cómo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queremos ser reconocidos por la comunidad? </a:t>
            </a:r>
            <a:endParaRPr lang="es-ES" sz="2400" spc="-1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¿Cómo queremos diferenciarnos en el futuro? </a:t>
            </a:r>
            <a:endParaRPr lang="es-CL" sz="2400" spc="-1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sz="2400" b="1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Nuestro efecto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</a:p>
          <a:p>
            <a:pPr marL="0" lvl="1" indent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¿Qué impacto se espera causar en la sociedad? </a:t>
            </a:r>
          </a:p>
        </p:txBody>
      </p:sp>
    </p:spTree>
    <p:extLst>
      <p:ext uri="{BB962C8B-B14F-4D97-AF65-F5344CB8AC3E}">
        <p14:creationId xmlns:p14="http://schemas.microsoft.com/office/powerpoint/2010/main" val="3113278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¿Qué es una misión?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s-MX" altLang="es-CL" sz="3000" b="1" i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 lo que realiza y para quién lo hace.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s-CL" altLang="es-CL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 el motivo de su existencia que da sentido y orientación a sus actividades.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E1B90-E2D3-4B69-AAC6-AF286302773F}" type="slidenum">
              <a:rPr lang="es-CL" smtClean="0"/>
              <a:pPr>
                <a:defRPr/>
              </a:pPr>
              <a:t>8</a:t>
            </a:fld>
            <a:endParaRPr lang="es-CL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28650" y="4167982"/>
            <a:ext cx="7886700" cy="12493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s-CL" sz="2600" b="1" dirty="0">
                <a:solidFill>
                  <a:srgbClr val="898989"/>
                </a:solidFill>
                <a:latin typeface="Arial Narrow" panose="020B0606020202030204" pitchFamily="34" charset="0"/>
              </a:rPr>
              <a:t>¿Por qué declarar una misión?</a:t>
            </a:r>
          </a:p>
          <a:p>
            <a:pPr marL="457200" indent="-457200" defTabSz="4572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s-CL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Ayuda a enfocar los </a:t>
            </a:r>
            <a:r>
              <a:rPr lang="es-CL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esfuerzos.</a:t>
            </a:r>
            <a:endParaRPr lang="es-CL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 defTabSz="4572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s-CL" sz="2600" dirty="0">
                <a:solidFill>
                  <a:srgbClr val="002060"/>
                </a:solidFill>
                <a:latin typeface="Arial Narrow" panose="020B0606020202030204" pitchFamily="34" charset="0"/>
              </a:rPr>
              <a:t>Comunica interna y externamente </a:t>
            </a:r>
            <a:r>
              <a:rPr lang="es-CL" sz="2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información.</a:t>
            </a:r>
            <a:endParaRPr lang="es-CL" sz="2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cap="small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Ideas fuerza de la Misión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s-ES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Ser: </a:t>
            </a:r>
            <a:endParaRPr lang="es-ES" sz="24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¿Quiénes somos?</a:t>
            </a:r>
            <a:endParaRPr lang="es-CL" sz="2400" spc="-1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s-ES" sz="2400" b="1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Oferta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¿Qué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servicios ofrecemos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?</a:t>
            </a:r>
            <a:endParaRPr lang="es-CL" sz="2400" spc="-1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s-ES" sz="2400" b="1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Factor Diferenciador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¿Qué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caracteriza nuestro quehacer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?</a:t>
            </a:r>
            <a:endParaRPr lang="es-CL" sz="2400" spc="-1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s-ES" sz="2400" b="1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Demanda</a:t>
            </a: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0" lvl="1" indent="0" fontAlgn="auto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/>
            </a:pPr>
            <a:r>
              <a:rPr lang="es-ES" sz="2400" spc="-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¿Cuál </a:t>
            </a:r>
            <a:r>
              <a:rPr lang="es-ES" sz="2400" spc="-100" dirty="0">
                <a:solidFill>
                  <a:srgbClr val="002060"/>
                </a:solidFill>
                <a:latin typeface="Arial Narrow" panose="020B0606020202030204" pitchFamily="34" charset="0"/>
              </a:rPr>
              <a:t>es nuestra población o grupo objetivo al que nos dirigimos?</a:t>
            </a:r>
            <a:endParaRPr lang="es-CL" sz="2400" spc="-1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4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509</Words>
  <Application>Microsoft Office PowerPoint</Application>
  <PresentationFormat>Presentación en pantalla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Verdana</vt:lpstr>
      <vt:lpstr>Wingdings</vt:lpstr>
      <vt:lpstr>Tema de Office</vt:lpstr>
      <vt:lpstr>Proceso de Formulación  Planes de Desarrollo Metodología</vt:lpstr>
      <vt:lpstr>Plan de Desarrollo</vt:lpstr>
      <vt:lpstr>Niveles de Planificación</vt:lpstr>
      <vt:lpstr>Quiénes participan del Proceso</vt:lpstr>
      <vt:lpstr>Taller - Parte 1 </vt:lpstr>
      <vt:lpstr>¿Qué es una visión?</vt:lpstr>
      <vt:lpstr>Ideas fuerza de la Visión</vt:lpstr>
      <vt:lpstr>¿Qué es una misión?</vt:lpstr>
      <vt:lpstr>Ideas fuerza de la Misión</vt:lpstr>
      <vt:lpstr>Taller – Parte 2</vt:lpstr>
      <vt:lpstr>Factores de Análisis</vt:lpstr>
      <vt:lpstr>Fortalezas</vt:lpstr>
      <vt:lpstr>Debilidades</vt:lpstr>
      <vt:lpstr>Oportunidades</vt:lpstr>
      <vt:lpstr>Amenazas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Hewlett-Packard Company</cp:lastModifiedBy>
  <cp:revision>11</cp:revision>
  <dcterms:created xsi:type="dcterms:W3CDTF">2019-08-27T16:31:58Z</dcterms:created>
  <dcterms:modified xsi:type="dcterms:W3CDTF">2019-10-03T18:11:00Z</dcterms:modified>
</cp:coreProperties>
</file>